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3.wmf"/><Relationship Id="rId7" Type="http://schemas.openxmlformats.org/officeDocument/2006/relationships/image" Target="../media/image7.wmf"/><Relationship Id="rId2" Type="http://schemas.openxmlformats.org/officeDocument/2006/relationships/image" Target="../media/image2.wmf"/><Relationship Id="rId1" Type="http://schemas.openxmlformats.org/officeDocument/2006/relationships/image" Target="../media/image1.wmf"/><Relationship Id="rId6" Type="http://schemas.openxmlformats.org/officeDocument/2006/relationships/image" Target="../media/image6.wmf"/><Relationship Id="rId5" Type="http://schemas.openxmlformats.org/officeDocument/2006/relationships/image" Target="../media/image5.wmf"/><Relationship Id="rId4" Type="http://schemas.openxmlformats.org/officeDocument/2006/relationships/image" Target="../media/image4.w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9.wmf"/><Relationship Id="rId1" Type="http://schemas.openxmlformats.org/officeDocument/2006/relationships/image" Target="../media/image8.wmf"/></Relationships>
</file>

<file path=ppt/media/image1.wmf>
</file>

<file path=ppt/media/image2.wmf>
</file>

<file path=ppt/media/image3.wmf>
</file>

<file path=ppt/media/image4.wmf>
</file>

<file path=ppt/media/image5.wmf>
</file>

<file path=ppt/media/image6.wmf>
</file>

<file path=ppt/media/image7.wmf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2A4EEB-8571-44BF-9247-D80F9403C4E6}" type="datetimeFigureOut">
              <a:rPr lang="en-AU" smtClean="0"/>
              <a:t>11/05/2022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C56495-C3DF-4A46-ACE1-E0BCCA7E780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149310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F30DC-12A7-F946-8B62-0BBAFC9033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C748D5-AA53-ADCB-6154-020958AECA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DCF3B9-8C28-4003-8C46-27AE9B00F1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2C967-EDDD-48BC-B7B7-3AAC8AFAFE77}" type="datetimeFigureOut">
              <a:rPr lang="en-AU" smtClean="0"/>
              <a:t>11/05/2022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9259EE-8F59-48BB-2B24-135202760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B1CD1E-2D9D-3F80-6A12-33BE8AF25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AC0EA-098B-4C1A-8BAB-E6F552B676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53344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27D9F-3835-6142-2F41-6AB1E2FB7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184EAE-0C09-CE4C-FF78-B94B584817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5A3EA4-110F-8897-0418-D4AF103E7E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2C967-EDDD-48BC-B7B7-3AAC8AFAFE77}" type="datetimeFigureOut">
              <a:rPr lang="en-AU" smtClean="0"/>
              <a:t>11/05/2022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B31143-C0BC-DE06-356C-3D8E3C01E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00E11D-E11E-7AE9-799D-25E05BFEA7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AC0EA-098B-4C1A-8BAB-E6F552B676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98936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02934EE-7002-9446-5D8C-AC1C46FDDDD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505F73-F621-715A-FDB8-799EEFD1F0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4AD3D6-7A50-7CF0-BAB0-FA41CF3999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2C967-EDDD-48BC-B7B7-3AAC8AFAFE77}" type="datetimeFigureOut">
              <a:rPr lang="en-AU" smtClean="0"/>
              <a:t>11/05/2022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1C2B2C-A444-DE9A-8EFA-4C1C9AEBC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79641B-208B-24B5-6FD9-83074F900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AC0EA-098B-4C1A-8BAB-E6F552B676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343184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2625A-7F5C-A94F-8069-4A2AA474B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B90EF8-2EFF-6E92-22BA-5F4A21D9F1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CA659-601F-7856-05E1-539D26C2F0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2C967-EDDD-48BC-B7B7-3AAC8AFAFE77}" type="datetimeFigureOut">
              <a:rPr lang="en-AU" smtClean="0"/>
              <a:t>11/05/2022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FAA7D4-E7E2-E17A-641C-BA62B1EA30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D1B4F8-05B0-ED4F-F3EF-814A114DB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AC0EA-098B-4C1A-8BAB-E6F552B676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084205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3A302D-F3E5-4F0A-8778-EF07D2A06D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6A2E48-3EAD-9E61-60EA-BDA4E346F8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23AAAC-4BB7-9D46-8D88-7CAC8B4F52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2C967-EDDD-48BC-B7B7-3AAC8AFAFE77}" type="datetimeFigureOut">
              <a:rPr lang="en-AU" smtClean="0"/>
              <a:t>11/05/2022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83B04E-8E39-29FF-8CF0-0406E2AED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DB936E-F82C-B506-31A9-124ADFB5A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AC0EA-098B-4C1A-8BAB-E6F552B676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336604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C52B9C-D50D-2234-0B8C-208BD2B474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3B7212-FFDC-081E-9837-EB6BDECDD8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BDB25B-8928-F69E-4E17-286C714CC5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551FE6-547D-54C6-DACB-AD45E176A5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2C967-EDDD-48BC-B7B7-3AAC8AFAFE77}" type="datetimeFigureOut">
              <a:rPr lang="en-AU" smtClean="0"/>
              <a:t>11/05/2022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2B493A-EAE1-E5BD-8BB7-7C09088BC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B9DDCB-2BDB-73AF-A85E-1DE5C9F20A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AC0EA-098B-4C1A-8BAB-E6F552B676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491358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96AD8C-9A7F-ABBF-6EAE-52916740C7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9F93CA-82C8-136F-8893-16A50EE2F9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FF8485-A909-6ADF-BCA8-B0C5B771A4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E8CE78-F84B-D18E-776B-E331391046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2FCC2D-ACD5-BC7C-3446-01D8406DB8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28B6244-313D-DC77-086D-62313E592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2C967-EDDD-48BC-B7B7-3AAC8AFAFE77}" type="datetimeFigureOut">
              <a:rPr lang="en-AU" smtClean="0"/>
              <a:t>11/05/2022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E4948F2-ED3D-535B-A4B4-C3BAEEC79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61327D-5324-E6B8-E3CC-E06A6A03C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AC0EA-098B-4C1A-8BAB-E6F552B676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576343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A79EE2-2DD3-1E87-3E10-785AF54E1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ABD1BC4-AF65-52A6-D173-658C1B65C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2C967-EDDD-48BC-B7B7-3AAC8AFAFE77}" type="datetimeFigureOut">
              <a:rPr lang="en-AU" smtClean="0"/>
              <a:t>11/05/2022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F7C4615-87C7-9976-2271-47BCA0B0C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D9102D-6873-BDB7-DE69-09DE9769B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AC0EA-098B-4C1A-8BAB-E6F552B676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05751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AC0FBA-D68E-4D06-CFDF-FB3BA91A2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2C967-EDDD-48BC-B7B7-3AAC8AFAFE77}" type="datetimeFigureOut">
              <a:rPr lang="en-AU" smtClean="0"/>
              <a:t>11/05/2022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E0CB24E-D6DC-DB5E-5F25-01EEB81740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897E32-4260-911B-DBFF-A9D2FD763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AC0EA-098B-4C1A-8BAB-E6F552B676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81602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7BE42-D63E-B5FB-91D4-7DF53F52C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A9E50A-BDB5-B116-E2DE-0A5AAC9CCE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1A6858-304F-C4A4-4B10-B1CBA77715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B840AF-90D4-0E39-AEDC-FB4EF915D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2C967-EDDD-48BC-B7B7-3AAC8AFAFE77}" type="datetimeFigureOut">
              <a:rPr lang="en-AU" smtClean="0"/>
              <a:t>11/05/2022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E1047D-5479-648C-14DC-51157437E9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B65CD0-7D39-12A6-31A5-63F2F167A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AC0EA-098B-4C1A-8BAB-E6F552B676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10319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B2000-CF32-0A02-379A-ADC1FEBD2C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37CDBE5-6437-8A2D-7119-E990967102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DE84AC-3CAF-0DF2-8DF1-A98F54E642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13AB5A-21CE-5932-4B80-3E9B70E01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2C967-EDDD-48BC-B7B7-3AAC8AFAFE77}" type="datetimeFigureOut">
              <a:rPr lang="en-AU" smtClean="0"/>
              <a:t>11/05/2022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A86E1F-F626-8BC3-BC4C-EBE0F5C00B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82A11A-0B03-F930-E4B7-03055DFBD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AC0EA-098B-4C1A-8BAB-E6F552B676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647056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DD3C74F-8B27-CE6B-5AA6-FE624EF29D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170D2C-F1D3-079F-8E0F-BC47F3C833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1A89C6-E63C-9201-143C-B94AFAF530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22C967-EDDD-48BC-B7B7-3AAC8AFAFE77}" type="datetimeFigureOut">
              <a:rPr lang="en-AU" smtClean="0"/>
              <a:t>11/05/2022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37CC0B-E42A-53B5-058E-2FED38DA0E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DB35F6-51CE-76B2-2E29-A160F96FDA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5AC0EA-098B-4C1A-8BAB-E6F552B676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31139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wmf"/><Relationship Id="rId13" Type="http://schemas.openxmlformats.org/officeDocument/2006/relationships/oleObject" Target="../embeddings/oleObject6.bin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3.bin"/><Relationship Id="rId12" Type="http://schemas.openxmlformats.org/officeDocument/2006/relationships/image" Target="../media/image5.wmf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7.wmf"/><Relationship Id="rId1" Type="http://schemas.openxmlformats.org/officeDocument/2006/relationships/vmlDrawing" Target="../drawings/vmlDrawing1.vml"/><Relationship Id="rId6" Type="http://schemas.openxmlformats.org/officeDocument/2006/relationships/image" Target="../media/image2.wmf"/><Relationship Id="rId11" Type="http://schemas.openxmlformats.org/officeDocument/2006/relationships/oleObject" Target="../embeddings/oleObject5.bin"/><Relationship Id="rId5" Type="http://schemas.openxmlformats.org/officeDocument/2006/relationships/oleObject" Target="../embeddings/oleObject2.bin"/><Relationship Id="rId15" Type="http://schemas.openxmlformats.org/officeDocument/2006/relationships/oleObject" Target="../embeddings/oleObject7.bin"/><Relationship Id="rId10" Type="http://schemas.openxmlformats.org/officeDocument/2006/relationships/image" Target="../media/image4.wmf"/><Relationship Id="rId4" Type="http://schemas.openxmlformats.org/officeDocument/2006/relationships/image" Target="../media/image1.wmf"/><Relationship Id="rId9" Type="http://schemas.openxmlformats.org/officeDocument/2006/relationships/oleObject" Target="../embeddings/oleObject4.bin"/><Relationship Id="rId14" Type="http://schemas.openxmlformats.org/officeDocument/2006/relationships/image" Target="../media/image6.w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9.wmf"/><Relationship Id="rId5" Type="http://schemas.openxmlformats.org/officeDocument/2006/relationships/oleObject" Target="../embeddings/oleObject9.bin"/><Relationship Id="rId4" Type="http://schemas.openxmlformats.org/officeDocument/2006/relationships/image" Target="../media/image8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A2E658D-D521-A538-4706-1671890725D2}"/>
              </a:ext>
            </a:extLst>
          </p:cNvPr>
          <p:cNvSpPr txBox="1"/>
          <p:nvPr/>
        </p:nvSpPr>
        <p:spPr>
          <a:xfrm>
            <a:off x="3115056" y="1898436"/>
            <a:ext cx="708964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Alpha = tail index</a:t>
            </a:r>
          </a:p>
          <a:p>
            <a:endParaRPr lang="en-AU" dirty="0"/>
          </a:p>
          <a:p>
            <a:r>
              <a:rPr lang="en-AU" dirty="0"/>
              <a:t>All cases show convergence to global minimum</a:t>
            </a:r>
          </a:p>
          <a:p>
            <a:endParaRPr lang="en-AU" dirty="0"/>
          </a:p>
          <a:p>
            <a:r>
              <a:rPr lang="en-AU" dirty="0"/>
              <a:t>Algorithm: </a:t>
            </a:r>
            <a:r>
              <a:rPr lang="en-AU" dirty="0" err="1"/>
              <a:t>SGD_LevyPow</a:t>
            </a:r>
            <a:endParaRPr lang="en-AU" dirty="0"/>
          </a:p>
          <a:p>
            <a:r>
              <a:rPr lang="en-AU" dirty="0"/>
              <a:t>	- power law step size (NOT levy distribution)</a:t>
            </a:r>
          </a:p>
          <a:p>
            <a:r>
              <a:rPr lang="en-AU" dirty="0"/>
              <a:t>	- uniform angle distribution (2d only)</a:t>
            </a:r>
          </a:p>
          <a:p>
            <a:endParaRPr lang="en-AU" dirty="0"/>
          </a:p>
          <a:p>
            <a:r>
              <a:rPr lang="en-AU" dirty="0"/>
              <a:t>Distribution of visited positions concentrated around minima – implies a “local time complexity” algorithm could work</a:t>
            </a:r>
          </a:p>
          <a:p>
            <a:endParaRPr lang="en-AU" dirty="0"/>
          </a:p>
          <a:p>
            <a:r>
              <a:rPr lang="en-AU" dirty="0"/>
              <a:t>Ackley is flatter than alpine (less overall convex character)</a:t>
            </a:r>
          </a:p>
          <a:p>
            <a:r>
              <a:rPr lang="en-AU" dirty="0"/>
              <a:t>	- instances of getting stuck in local minima more common</a:t>
            </a:r>
          </a:p>
          <a:p>
            <a:r>
              <a:rPr lang="en-AU" dirty="0"/>
              <a:t>	- exploration VERY sensitive to learning rate</a:t>
            </a:r>
          </a:p>
          <a:p>
            <a:r>
              <a:rPr lang="en-AU" dirty="0"/>
              <a:t>	- still possible to diffuse to global minimum</a:t>
            </a:r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1B8661EE-832D-E5BC-1866-BFB92B58086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09118076"/>
              </p:ext>
            </p:extLst>
          </p:nvPr>
        </p:nvGraphicFramePr>
        <p:xfrm>
          <a:off x="160337" y="5205056"/>
          <a:ext cx="2132013" cy="374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2" name="Packager Shell Object" showAsIcon="1" r:id="rId3" imgW="2131560" imgH="374040" progId="Package">
                  <p:embed/>
                </p:oleObj>
              </mc:Choice>
              <mc:Fallback>
                <p:oleObj name="Packager Shell Object" showAsIcon="1" r:id="rId3" imgW="2131560" imgH="37404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0337" y="5205056"/>
                        <a:ext cx="2132013" cy="374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B6042DA8-82B7-2C3D-1330-2D83B923557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48138440"/>
              </p:ext>
            </p:extLst>
          </p:nvPr>
        </p:nvGraphicFramePr>
        <p:xfrm>
          <a:off x="156146" y="4667942"/>
          <a:ext cx="2268538" cy="374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3" name="Packager Shell Object" showAsIcon="1" r:id="rId5" imgW="2269080" imgH="374040" progId="Package">
                  <p:embed/>
                </p:oleObj>
              </mc:Choice>
              <mc:Fallback>
                <p:oleObj name="Packager Shell Object" showAsIcon="1" r:id="rId5" imgW="2269080" imgH="37404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6146" y="4667942"/>
                        <a:ext cx="2268538" cy="374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8A823FB0-964A-3124-F962-462C595B611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21071245"/>
              </p:ext>
            </p:extLst>
          </p:nvPr>
        </p:nvGraphicFramePr>
        <p:xfrm>
          <a:off x="185737" y="3551746"/>
          <a:ext cx="2038350" cy="374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4" name="Packager Shell Object" showAsIcon="1" r:id="rId7" imgW="2038320" imgH="374040" progId="Package">
                  <p:embed/>
                </p:oleObj>
              </mc:Choice>
              <mc:Fallback>
                <p:oleObj name="Packager Shell Object" showAsIcon="1" r:id="rId7" imgW="2038320" imgH="37404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85737" y="3551746"/>
                        <a:ext cx="2038350" cy="374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6ACB55F7-7CDC-314F-BF9A-8AEB1514CA0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52631927"/>
              </p:ext>
            </p:extLst>
          </p:nvPr>
        </p:nvGraphicFramePr>
        <p:xfrm>
          <a:off x="185737" y="4027500"/>
          <a:ext cx="2174875" cy="374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5" name="Packager Shell Object" showAsIcon="1" r:id="rId9" imgW="2175480" imgH="374040" progId="Package">
                  <p:embed/>
                </p:oleObj>
              </mc:Choice>
              <mc:Fallback>
                <p:oleObj name="Packager Shell Object" showAsIcon="1" r:id="rId9" imgW="2175480" imgH="37404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85737" y="4027500"/>
                        <a:ext cx="2174875" cy="374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A74BAAA0-5A69-B6FC-3840-65AB894DB9A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48273307"/>
              </p:ext>
            </p:extLst>
          </p:nvPr>
        </p:nvGraphicFramePr>
        <p:xfrm>
          <a:off x="93185" y="2038376"/>
          <a:ext cx="2268538" cy="374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6" name="Packager Shell Object" showAsIcon="1" r:id="rId11" imgW="2269080" imgH="374040" progId="Package">
                  <p:embed/>
                </p:oleObj>
              </mc:Choice>
              <mc:Fallback>
                <p:oleObj name="Packager Shell Object" showAsIcon="1" r:id="rId11" imgW="2269080" imgH="37404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93185" y="2038376"/>
                        <a:ext cx="2268538" cy="374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F2ADE37A-2ADE-886F-E73C-317ABFEE01A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21693579"/>
              </p:ext>
            </p:extLst>
          </p:nvPr>
        </p:nvGraphicFramePr>
        <p:xfrm>
          <a:off x="177704" y="1551360"/>
          <a:ext cx="2038350" cy="374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7" name="Packager Shell Object" showAsIcon="1" r:id="rId13" imgW="2038320" imgH="374040" progId="Package">
                  <p:embed/>
                </p:oleObj>
              </mc:Choice>
              <mc:Fallback>
                <p:oleObj name="Packager Shell Object" showAsIcon="1" r:id="rId13" imgW="2038320" imgH="37404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177704" y="1551360"/>
                        <a:ext cx="2038350" cy="374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75107AFD-5AD9-2FAF-D8CB-4C6140B7FEE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71699420"/>
              </p:ext>
            </p:extLst>
          </p:nvPr>
        </p:nvGraphicFramePr>
        <p:xfrm>
          <a:off x="60514" y="2733247"/>
          <a:ext cx="2174875" cy="374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8" name="Packager Shell Object" showAsIcon="1" r:id="rId15" imgW="2175480" imgH="374040" progId="Package">
                  <p:embed/>
                </p:oleObj>
              </mc:Choice>
              <mc:Fallback>
                <p:oleObj name="Packager Shell Object" showAsIcon="1" r:id="rId15" imgW="2175480" imgH="37404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60514" y="2733247"/>
                        <a:ext cx="2174875" cy="374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B2115C6F-C720-E37E-9C95-3071CF84143F}"/>
              </a:ext>
            </a:extLst>
          </p:cNvPr>
          <p:cNvSpPr txBox="1"/>
          <p:nvPr/>
        </p:nvSpPr>
        <p:spPr>
          <a:xfrm>
            <a:off x="1226343" y="265176"/>
            <a:ext cx="6811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err="1"/>
              <a:t>SGD_LevyPow</a:t>
            </a:r>
            <a:r>
              <a:rPr lang="en-AU" dirty="0"/>
              <a:t> Results</a:t>
            </a:r>
          </a:p>
        </p:txBody>
      </p:sp>
    </p:spTree>
    <p:extLst>
      <p:ext uri="{BB962C8B-B14F-4D97-AF65-F5344CB8AC3E}">
        <p14:creationId xmlns:p14="http://schemas.microsoft.com/office/powerpoint/2010/main" val="287295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B67C152-38DD-A797-CEC0-248C90698C22}"/>
              </a:ext>
            </a:extLst>
          </p:cNvPr>
          <p:cNvSpPr txBox="1"/>
          <p:nvPr/>
        </p:nvSpPr>
        <p:spPr>
          <a:xfrm>
            <a:off x="1226343" y="265176"/>
            <a:ext cx="6811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SGD_LTC (Local Time Complexity) Results</a:t>
            </a: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7628C9DD-DD42-1D17-F907-6B421E1FCCC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31367414"/>
              </p:ext>
            </p:extLst>
          </p:nvPr>
        </p:nvGraphicFramePr>
        <p:xfrm>
          <a:off x="641350" y="1115505"/>
          <a:ext cx="2224088" cy="374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4" name="Packager Shell Object" showAsIcon="1" r:id="rId3" imgW="2224800" imgH="374040" progId="Package">
                  <p:embed/>
                </p:oleObj>
              </mc:Choice>
              <mc:Fallback>
                <p:oleObj name="Packager Shell Object" showAsIcon="1" r:id="rId3" imgW="2224800" imgH="37404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41350" y="1115505"/>
                        <a:ext cx="2224088" cy="374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7E00E91A-E6B2-C6A5-C322-16F98C1E2BE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22393266"/>
              </p:ext>
            </p:extLst>
          </p:nvPr>
        </p:nvGraphicFramePr>
        <p:xfrm>
          <a:off x="641350" y="2131378"/>
          <a:ext cx="2224087" cy="374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5" name="Packager Shell Object" showAsIcon="1" r:id="rId5" imgW="2224800" imgH="374040" progId="Package">
                  <p:embed/>
                </p:oleObj>
              </mc:Choice>
              <mc:Fallback>
                <p:oleObj name="Packager Shell Object" showAsIcon="1" r:id="rId5" imgW="2224800" imgH="37404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41350" y="2131378"/>
                        <a:ext cx="2224087" cy="374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4CA66121-3E16-A40A-1322-C14EABA8BE41}"/>
              </a:ext>
            </a:extLst>
          </p:cNvPr>
          <p:cNvSpPr txBox="1"/>
          <p:nvPr/>
        </p:nvSpPr>
        <p:spPr>
          <a:xfrm>
            <a:off x="3447288" y="987552"/>
            <a:ext cx="664768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2 phase algorithm</a:t>
            </a:r>
          </a:p>
          <a:p>
            <a:r>
              <a:rPr lang="en-AU" dirty="0"/>
              <a:t>Explore: until </a:t>
            </a:r>
            <a:r>
              <a:rPr lang="en-AU" dirty="0" err="1"/>
              <a:t>phase_switch_count</a:t>
            </a:r>
            <a:r>
              <a:rPr lang="en-AU" dirty="0"/>
              <a:t> </a:t>
            </a:r>
            <a:r>
              <a:rPr lang="en-AU" dirty="0">
                <a:sym typeface="Wingdings" panose="05000000000000000000" pitchFamily="2" charset="2"/>
              </a:rPr>
              <a:t> store history as Gaussian bias potentials (</a:t>
            </a:r>
            <a:r>
              <a:rPr lang="en-AU" dirty="0" err="1">
                <a:sym typeface="Wingdings" panose="05000000000000000000" pitchFamily="2" charset="2"/>
              </a:rPr>
              <a:t>metadynamics</a:t>
            </a:r>
            <a:r>
              <a:rPr lang="en-AU" dirty="0">
                <a:sym typeface="Wingdings" panose="05000000000000000000" pitchFamily="2" charset="2"/>
              </a:rPr>
              <a:t>)</a:t>
            </a:r>
          </a:p>
          <a:p>
            <a:r>
              <a:rPr lang="en-AU" dirty="0">
                <a:sym typeface="Wingdings" panose="05000000000000000000" pitchFamily="2" charset="2"/>
              </a:rPr>
              <a:t>Diffuse: use history to adapt alpha</a:t>
            </a:r>
          </a:p>
          <a:p>
            <a:r>
              <a:rPr lang="en-AU" dirty="0">
                <a:sym typeface="Wingdings" panose="05000000000000000000" pitchFamily="2" charset="2"/>
              </a:rPr>
              <a:t>	- compute p = </a:t>
            </a:r>
            <a:r>
              <a:rPr lang="en-AU" dirty="0" err="1">
                <a:sym typeface="Wingdings" panose="05000000000000000000" pitchFamily="2" charset="2"/>
              </a:rPr>
              <a:t>Vbias</a:t>
            </a:r>
            <a:r>
              <a:rPr lang="en-AU" dirty="0">
                <a:sym typeface="Wingdings" panose="05000000000000000000" pitchFamily="2" charset="2"/>
              </a:rPr>
              <a:t>/</a:t>
            </a:r>
            <a:r>
              <a:rPr lang="en-AU" dirty="0" err="1">
                <a:sym typeface="Wingdings" panose="05000000000000000000" pitchFamily="2" charset="2"/>
              </a:rPr>
              <a:t>phase_switch_count</a:t>
            </a:r>
            <a:endParaRPr lang="en-AU" dirty="0">
              <a:sym typeface="Wingdings" panose="05000000000000000000" pitchFamily="2" charset="2"/>
            </a:endParaRPr>
          </a:p>
          <a:p>
            <a:r>
              <a:rPr lang="en-AU" dirty="0">
                <a:sym typeface="Wingdings" panose="05000000000000000000" pitchFamily="2" charset="2"/>
              </a:rPr>
              <a:t>	- alpha = 2.5 + p</a:t>
            </a:r>
          </a:p>
          <a:p>
            <a:r>
              <a:rPr lang="en-AU" dirty="0">
                <a:sym typeface="Wingdings" panose="05000000000000000000" pitchFamily="2" charset="2"/>
              </a:rPr>
              <a:t>Alpha &lt; 3  </a:t>
            </a:r>
            <a:r>
              <a:rPr lang="en-AU" dirty="0" err="1">
                <a:sym typeface="Wingdings" panose="05000000000000000000" pitchFamily="2" charset="2"/>
              </a:rPr>
              <a:t>superdiffusion</a:t>
            </a:r>
            <a:endParaRPr lang="en-AU" dirty="0">
              <a:sym typeface="Wingdings" panose="05000000000000000000" pitchFamily="2" charset="2"/>
            </a:endParaRPr>
          </a:p>
          <a:p>
            <a:r>
              <a:rPr lang="en-AU" dirty="0">
                <a:sym typeface="Wingdings" panose="05000000000000000000" pitchFamily="2" charset="2"/>
              </a:rPr>
              <a:t>Alpha &gt; 3  </a:t>
            </a:r>
            <a:r>
              <a:rPr lang="en-AU" dirty="0" err="1">
                <a:sym typeface="Wingdings" panose="05000000000000000000" pitchFamily="2" charset="2"/>
              </a:rPr>
              <a:t>subdiffusion</a:t>
            </a:r>
            <a:endParaRPr lang="en-AU" dirty="0">
              <a:sym typeface="Wingdings" panose="05000000000000000000" pitchFamily="2" charset="2"/>
            </a:endParaRPr>
          </a:p>
          <a:p>
            <a:r>
              <a:rPr lang="en-AU" dirty="0">
                <a:sym typeface="Wingdings" panose="05000000000000000000" pitchFamily="2" charset="2"/>
              </a:rPr>
              <a:t>Convergence to global minimum is very good in all the artificial objective functions tested so far.</a:t>
            </a:r>
          </a:p>
          <a:p>
            <a:endParaRPr lang="en-AU" dirty="0">
              <a:sym typeface="Wingdings" panose="05000000000000000000" pitchFamily="2" charset="2"/>
            </a:endParaRPr>
          </a:p>
          <a:p>
            <a:r>
              <a:rPr lang="en-AU" dirty="0">
                <a:sym typeface="Wingdings" panose="05000000000000000000" pitchFamily="2" charset="2"/>
              </a:rPr>
              <a:t>Next steps  - try more artificial objectives</a:t>
            </a:r>
          </a:p>
          <a:p>
            <a:r>
              <a:rPr lang="en-AU" dirty="0">
                <a:sym typeface="Wingdings" panose="05000000000000000000" pitchFamily="2" charset="2"/>
              </a:rPr>
              <a:t>	       - apply to deep learning problems?</a:t>
            </a:r>
          </a:p>
          <a:p>
            <a:r>
              <a:rPr lang="en-AU" dirty="0">
                <a:sym typeface="Wingdings" panose="05000000000000000000" pitchFamily="2" charset="2"/>
              </a:rPr>
              <a:t>	       - in depth comparison of </a:t>
            </a:r>
            <a:r>
              <a:rPr lang="en-AU" dirty="0" err="1">
                <a:sym typeface="Wingdings" panose="05000000000000000000" pitchFamily="2" charset="2"/>
              </a:rPr>
              <a:t>levypow</a:t>
            </a:r>
            <a:r>
              <a:rPr lang="en-AU" dirty="0">
                <a:sym typeface="Wingdings" panose="05000000000000000000" pitchFamily="2" charset="2"/>
              </a:rPr>
              <a:t> vs </a:t>
            </a:r>
            <a:r>
              <a:rPr lang="en-AU" dirty="0" err="1">
                <a:sym typeface="Wingdings" panose="05000000000000000000" pitchFamily="2" charset="2"/>
              </a:rPr>
              <a:t>levyTC</a:t>
            </a:r>
            <a:endParaRPr lang="en-AU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9050744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1535</TotalTime>
  <Words>207</Words>
  <Application>Microsoft Office PowerPoint</Application>
  <PresentationFormat>Widescreen</PresentationFormat>
  <Paragraphs>28</Paragraphs>
  <Slides>2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Packager Shell Object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karl smith</dc:creator>
  <cp:lastModifiedBy>karl smith</cp:lastModifiedBy>
  <cp:revision>13</cp:revision>
  <dcterms:created xsi:type="dcterms:W3CDTF">2022-05-07T12:02:40Z</dcterms:created>
  <dcterms:modified xsi:type="dcterms:W3CDTF">2022-05-11T06:58:49Z</dcterms:modified>
</cp:coreProperties>
</file>

<file path=docProps/thumbnail.jpeg>
</file>